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738" autoAdjust="0"/>
  </p:normalViewPr>
  <p:slideViewPr>
    <p:cSldViewPr>
      <p:cViewPr varScale="1">
        <p:scale>
          <a:sx n="56" d="100"/>
          <a:sy n="56" d="100"/>
        </p:scale>
        <p:origin x="93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22BFAD-64EA-4685-94E4-9BFA0FC37993}" type="datetimeFigureOut">
              <a:rPr lang="en-US" smtClean="0"/>
              <a:t>9/11/2015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727CB-4A46-4CB0-A848-FE60AB59B432}" type="slidenum">
              <a:rPr lang="en-US" smtClean="0"/>
              <a:t>‹#›</a:t>
            </a:fld>
            <a:endParaRPr lang="en-US"/>
          </a:p>
        </p:txBody>
      </p:sp>
    </p:spTree>
    <p:extLst>
      <p:ext uri="{BB962C8B-B14F-4D97-AF65-F5344CB8AC3E}">
        <p14:creationId xmlns:p14="http://schemas.microsoft.com/office/powerpoint/2010/main" val="1796742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Recommendations </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Develop a concrete, business-oriented value proposition that focuses on the positive business outcomes that will be achieved through better information management. </a:t>
            </a:r>
            <a:r>
              <a:rPr lang="en-US" sz="1200" b="1" kern="1200" dirty="0" smtClean="0">
                <a:solidFill>
                  <a:schemeClr val="tx1"/>
                </a:solidFill>
                <a:effectLst/>
                <a:latin typeface="+mn-lt"/>
                <a:ea typeface="+mn-ea"/>
                <a:cs typeface="+mn-cs"/>
              </a:rPr>
              <a:t>(Strategy/Partnership – Vision)</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Prioritize your efforts based on the value proposition you have identified. Not all information has equal priority or value to the enterprise. </a:t>
            </a:r>
            <a:r>
              <a:rPr lang="en-US" sz="1200" b="1" kern="1200" dirty="0" smtClean="0">
                <a:solidFill>
                  <a:schemeClr val="tx1"/>
                </a:solidFill>
                <a:effectLst/>
                <a:latin typeface="+mn-lt"/>
                <a:ea typeface="+mn-ea"/>
                <a:cs typeface="+mn-cs"/>
              </a:rPr>
              <a:t>(Partnership with LOB’s)</a:t>
            </a:r>
            <a:endParaRPr lang="en-US"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Program charter into a short document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that can be used to communicate with stakeholders.  </a:t>
            </a:r>
            <a:r>
              <a:rPr lang="en-US" sz="1200" b="1" kern="1200" dirty="0" smtClean="0">
                <a:solidFill>
                  <a:schemeClr val="tx1"/>
                </a:solidFill>
                <a:effectLst/>
                <a:latin typeface="+mn-lt"/>
                <a:ea typeface="+mn-ea"/>
                <a:cs typeface="+mn-cs"/>
              </a:rPr>
              <a:t>(IT Vision document)</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Develop concrete metrics that are associated with the business outcomes you wish to achieve. </a:t>
            </a:r>
            <a:r>
              <a:rPr lang="en-US" sz="1200" b="1" kern="1200" dirty="0" smtClean="0">
                <a:solidFill>
                  <a:schemeClr val="tx1"/>
                </a:solidFill>
                <a:effectLst/>
                <a:latin typeface="+mn-lt"/>
                <a:ea typeface="+mn-ea"/>
                <a:cs typeface="+mn-cs"/>
              </a:rPr>
              <a:t>(Partnership with the LOB’s)</a:t>
            </a:r>
            <a:endParaRPr lang="en-US" dirty="0"/>
          </a:p>
        </p:txBody>
      </p:sp>
      <p:sp>
        <p:nvSpPr>
          <p:cNvPr id="4" name="Slide Number Placeholder 3"/>
          <p:cNvSpPr>
            <a:spLocks noGrp="1"/>
          </p:cNvSpPr>
          <p:nvPr>
            <p:ph type="sldNum" sz="quarter" idx="10"/>
          </p:nvPr>
        </p:nvSpPr>
        <p:spPr/>
        <p:txBody>
          <a:bodyPr/>
          <a:lstStyle/>
          <a:p>
            <a:fld id="{945727CB-4A46-4CB0-A848-FE60AB59B432}" type="slidenum">
              <a:rPr lang="en-US" smtClean="0"/>
              <a:t>1</a:t>
            </a:fld>
            <a:endParaRPr lang="en-US"/>
          </a:p>
        </p:txBody>
      </p:sp>
    </p:spTree>
    <p:extLst>
      <p:ext uri="{BB962C8B-B14F-4D97-AF65-F5344CB8AC3E}">
        <p14:creationId xmlns:p14="http://schemas.microsoft.com/office/powerpoint/2010/main" val="3262632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Develop a Concrete, Business-Oriented Value Proposition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is important to remember than any effective information management initiative involves not only application developers and information managers — it also requires the development of new business roles around information stewardship, and fundamental changes in business processes that are designed to ensure that the quality of the information improves.  Develop a master data management initiative to rationalize products and customer information and to make it accessible across the enterprise with measureable outcomes.</a:t>
            </a:r>
            <a:endParaRPr lang="en-US" dirty="0"/>
          </a:p>
        </p:txBody>
      </p:sp>
      <p:sp>
        <p:nvSpPr>
          <p:cNvPr id="4" name="Slide Number Placeholder 3"/>
          <p:cNvSpPr>
            <a:spLocks noGrp="1"/>
          </p:cNvSpPr>
          <p:nvPr>
            <p:ph type="sldNum" sz="quarter" idx="10"/>
          </p:nvPr>
        </p:nvSpPr>
        <p:spPr/>
        <p:txBody>
          <a:bodyPr/>
          <a:lstStyle/>
          <a:p>
            <a:fld id="{945727CB-4A46-4CB0-A848-FE60AB59B432}" type="slidenum">
              <a:rPr lang="en-US" smtClean="0"/>
              <a:t>3</a:t>
            </a:fld>
            <a:endParaRPr lang="en-US"/>
          </a:p>
        </p:txBody>
      </p:sp>
    </p:spTree>
    <p:extLst>
      <p:ext uri="{BB962C8B-B14F-4D97-AF65-F5344CB8AC3E}">
        <p14:creationId xmlns:p14="http://schemas.microsoft.com/office/powerpoint/2010/main" val="4137681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Prioritize Efforts — Can't Manage All the Information in the Enterprise, Nor Should We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Once we have defined the concrete business results that we hope to achieve, it is easy to </a:t>
            </a:r>
            <a:r>
              <a:rPr lang="en-US" sz="1200" kern="1200" smtClean="0">
                <a:solidFill>
                  <a:schemeClr val="tx1"/>
                </a:solidFill>
                <a:effectLst/>
                <a:latin typeface="+mn-lt"/>
                <a:ea typeface="+mn-ea"/>
                <a:cs typeface="+mn-cs"/>
              </a:rPr>
              <a:t>prioritize our </a:t>
            </a:r>
            <a:r>
              <a:rPr lang="en-US" sz="1200" kern="1200" dirty="0" smtClean="0">
                <a:solidFill>
                  <a:schemeClr val="tx1"/>
                </a:solidFill>
                <a:effectLst/>
                <a:latin typeface="+mn-lt"/>
                <a:ea typeface="+mn-ea"/>
                <a:cs typeface="+mn-cs"/>
              </a:rPr>
              <a:t>efforts. This also allows the information management team to scope and focus their efforts on the areas that can bring the quickest business results. There is a lot of information in the enterprise. Much of it is important, some of it is not. It is critical to identify the areas where lack of information management is causing real business pain. Information management is not the place to pick a problem to resolve that has no business impact. Even if we’re successful, if the problem that we are solving does not create tangible business benefit, it will be difficult to get the business to pay attention.</a:t>
            </a:r>
            <a:endParaRPr lang="en-US" dirty="0"/>
          </a:p>
        </p:txBody>
      </p:sp>
      <p:sp>
        <p:nvSpPr>
          <p:cNvPr id="4" name="Slide Number Placeholder 3"/>
          <p:cNvSpPr>
            <a:spLocks noGrp="1"/>
          </p:cNvSpPr>
          <p:nvPr>
            <p:ph type="sldNum" sz="quarter" idx="10"/>
          </p:nvPr>
        </p:nvSpPr>
        <p:spPr/>
        <p:txBody>
          <a:bodyPr/>
          <a:lstStyle/>
          <a:p>
            <a:fld id="{945727CB-4A46-4CB0-A848-FE60AB59B432}" type="slidenum">
              <a:rPr lang="en-US" smtClean="0"/>
              <a:t>4</a:t>
            </a:fld>
            <a:endParaRPr lang="en-US"/>
          </a:p>
        </p:txBody>
      </p:sp>
    </p:spTree>
    <p:extLst>
      <p:ext uri="{BB962C8B-B14F-4D97-AF65-F5344CB8AC3E}">
        <p14:creationId xmlns:p14="http://schemas.microsoft.com/office/powerpoint/2010/main" val="3453578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4B41BD-61FE-4797-BCF1-59D0FC4AF326}" type="datetimeFigureOut">
              <a:rPr lang="en-US" smtClean="0"/>
              <a:pPr/>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B41BD-61FE-4797-BCF1-59D0FC4AF326}" type="datetimeFigureOut">
              <a:rPr lang="en-US" smtClean="0"/>
              <a:pPr/>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B41BD-61FE-4797-BCF1-59D0FC4AF326}" type="datetimeFigureOut">
              <a:rPr lang="en-US" smtClean="0"/>
              <a:pPr/>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4B41BD-61FE-4797-BCF1-59D0FC4AF326}" type="datetimeFigureOut">
              <a:rPr lang="en-US" smtClean="0"/>
              <a:pPr/>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4B41BD-61FE-4797-BCF1-59D0FC4AF326}" type="datetimeFigureOut">
              <a:rPr lang="en-US" smtClean="0"/>
              <a:pPr/>
              <a:t>9/11/2015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4B41BD-61FE-4797-BCF1-59D0FC4AF326}" type="datetimeFigureOut">
              <a:rPr lang="en-US" smtClean="0"/>
              <a:pPr/>
              <a:t>9/11/2015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4B41BD-61FE-4797-BCF1-59D0FC4AF326}" type="datetimeFigureOut">
              <a:rPr lang="en-US" smtClean="0"/>
              <a:pPr/>
              <a:t>9/11/2015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4B41BD-61FE-4797-BCF1-59D0FC4AF326}" type="datetimeFigureOut">
              <a:rPr lang="en-US" smtClean="0"/>
              <a:pPr/>
              <a:t>9/11/2015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B41BD-61FE-4797-BCF1-59D0FC4AF326}" type="datetimeFigureOut">
              <a:rPr lang="en-US" smtClean="0"/>
              <a:pPr/>
              <a:t>9/11/2015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B41BD-61FE-4797-BCF1-59D0FC4AF326}" type="datetimeFigureOut">
              <a:rPr lang="en-US" smtClean="0"/>
              <a:pPr/>
              <a:t>9/11/2015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4B41BD-61FE-4797-BCF1-59D0FC4AF326}" type="datetimeFigureOut">
              <a:rPr lang="en-US" smtClean="0"/>
              <a:pPr/>
              <a:t>9/11/2015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BD035B-2910-4A1D-BA05-66857D58EDB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4B41BD-61FE-4797-BCF1-59D0FC4AF326}" type="datetimeFigureOut">
              <a:rPr lang="en-US" smtClean="0"/>
              <a:pPr/>
              <a:t>9/11/2015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D035B-2910-4A1D-BA05-66857D58ED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781300" y="2133600"/>
            <a:ext cx="3429000" cy="2362200"/>
          </a:xfrm>
          <a:prstGeom prst="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Subtitle 2"/>
          <p:cNvSpPr>
            <a:spLocks noGrp="1"/>
          </p:cNvSpPr>
          <p:nvPr>
            <p:ph type="subTitle" idx="1"/>
          </p:nvPr>
        </p:nvSpPr>
        <p:spPr>
          <a:xfrm>
            <a:off x="1066800" y="152400"/>
            <a:ext cx="6858000" cy="685800"/>
          </a:xfrm>
        </p:spPr>
        <p:txBody>
          <a:bodyPr>
            <a:normAutofit/>
          </a:bodyPr>
          <a:lstStyle/>
          <a:p>
            <a:r>
              <a:rPr lang="en-US" dirty="0" smtClean="0">
                <a:solidFill>
                  <a:schemeClr val="tx1"/>
                </a:solidFill>
              </a:rPr>
              <a:t>CMSD  IT Governance Stakeholder Map</a:t>
            </a:r>
            <a:endParaRPr lang="en-US" dirty="0">
              <a:solidFill>
                <a:schemeClr val="tx1"/>
              </a:solidFill>
            </a:endParaRPr>
          </a:p>
        </p:txBody>
      </p:sp>
      <p:sp>
        <p:nvSpPr>
          <p:cNvPr id="4" name="Rectangle 3"/>
          <p:cNvSpPr/>
          <p:nvPr/>
        </p:nvSpPr>
        <p:spPr>
          <a:xfrm>
            <a:off x="304800" y="1066800"/>
            <a:ext cx="8382000" cy="609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Executive Leadership</a:t>
            </a:r>
            <a:endParaRPr lang="en-US" dirty="0">
              <a:solidFill>
                <a:schemeClr val="tx1"/>
              </a:solidFill>
            </a:endParaRPr>
          </a:p>
        </p:txBody>
      </p:sp>
      <p:sp>
        <p:nvSpPr>
          <p:cNvPr id="5" name="Rectangle 4"/>
          <p:cNvSpPr/>
          <p:nvPr/>
        </p:nvSpPr>
        <p:spPr>
          <a:xfrm>
            <a:off x="3048000" y="2286000"/>
            <a:ext cx="28956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IT Alignment Work Group </a:t>
            </a:r>
            <a:r>
              <a:rPr lang="en-US" sz="1400" dirty="0" smtClean="0">
                <a:solidFill>
                  <a:schemeClr val="tx1"/>
                </a:solidFill>
              </a:rPr>
              <a:t>(Information Technology Alignment)</a:t>
            </a:r>
            <a:endParaRPr lang="en-US" sz="1400" dirty="0">
              <a:solidFill>
                <a:schemeClr val="tx1"/>
              </a:solidFill>
            </a:endParaRPr>
          </a:p>
        </p:txBody>
      </p:sp>
      <p:sp>
        <p:nvSpPr>
          <p:cNvPr id="6" name="Rectangle 5"/>
          <p:cNvSpPr/>
          <p:nvPr/>
        </p:nvSpPr>
        <p:spPr>
          <a:xfrm>
            <a:off x="3048000" y="3352800"/>
            <a:ext cx="28956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SME Group / Super-Users</a:t>
            </a:r>
            <a:endParaRPr lang="en-US" dirty="0">
              <a:solidFill>
                <a:schemeClr val="tx1"/>
              </a:solidFill>
            </a:endParaRPr>
          </a:p>
        </p:txBody>
      </p:sp>
      <p:sp>
        <p:nvSpPr>
          <p:cNvPr id="8" name="Rectangle 7"/>
          <p:cNvSpPr/>
          <p:nvPr/>
        </p:nvSpPr>
        <p:spPr>
          <a:xfrm>
            <a:off x="2743200" y="5562600"/>
            <a:ext cx="35052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End Users</a:t>
            </a:r>
            <a:endParaRPr lang="en-US" dirty="0">
              <a:solidFill>
                <a:schemeClr val="tx1"/>
              </a:solidFill>
            </a:endParaRPr>
          </a:p>
        </p:txBody>
      </p:sp>
      <p:sp>
        <p:nvSpPr>
          <p:cNvPr id="9" name="Rectangle 8"/>
          <p:cNvSpPr/>
          <p:nvPr/>
        </p:nvSpPr>
        <p:spPr>
          <a:xfrm>
            <a:off x="7239000" y="2438400"/>
            <a:ext cx="1371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IT</a:t>
            </a:r>
            <a:endParaRPr lang="en-US" dirty="0">
              <a:solidFill>
                <a:schemeClr val="tx1"/>
              </a:solidFill>
            </a:endParaRPr>
          </a:p>
        </p:txBody>
      </p:sp>
      <p:sp>
        <p:nvSpPr>
          <p:cNvPr id="10" name="Rectangle 9"/>
          <p:cNvSpPr/>
          <p:nvPr/>
        </p:nvSpPr>
        <p:spPr>
          <a:xfrm>
            <a:off x="7239000" y="3581400"/>
            <a:ext cx="1371600" cy="838200"/>
          </a:xfrm>
          <a:prstGeom prst="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Peers</a:t>
            </a:r>
          </a:p>
        </p:txBody>
      </p:sp>
      <p:cxnSp>
        <p:nvCxnSpPr>
          <p:cNvPr id="12" name="Straight Arrow Connector 11"/>
          <p:cNvCxnSpPr/>
          <p:nvPr/>
        </p:nvCxnSpPr>
        <p:spPr>
          <a:xfrm rot="5400000" flipH="1" flipV="1">
            <a:off x="5182394" y="5028406"/>
            <a:ext cx="10668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5" name="Straight Arrow Connector 14"/>
          <p:cNvCxnSpPr/>
          <p:nvPr/>
        </p:nvCxnSpPr>
        <p:spPr>
          <a:xfrm rot="10800000">
            <a:off x="6172200" y="3886200"/>
            <a:ext cx="10668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8" name="Straight Arrow Connector 17"/>
          <p:cNvCxnSpPr/>
          <p:nvPr/>
        </p:nvCxnSpPr>
        <p:spPr>
          <a:xfrm rot="5400000" flipH="1" flipV="1">
            <a:off x="5487194" y="1904206"/>
            <a:ext cx="4572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29" name="Straight Arrow Connector 28"/>
          <p:cNvCxnSpPr/>
          <p:nvPr/>
        </p:nvCxnSpPr>
        <p:spPr>
          <a:xfrm>
            <a:off x="6248400" y="3048000"/>
            <a:ext cx="9906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33" name="Straight Arrow Connector 32"/>
          <p:cNvCxnSpPr/>
          <p:nvPr/>
        </p:nvCxnSpPr>
        <p:spPr>
          <a:xfrm rot="5400000">
            <a:off x="191294" y="4075906"/>
            <a:ext cx="4648200" cy="1588"/>
          </a:xfrm>
          <a:prstGeom prst="straightConnector1">
            <a:avLst/>
          </a:prstGeom>
          <a:ln w="38100">
            <a:solidFill>
              <a:schemeClr val="tx1"/>
            </a:solidFill>
            <a:prstDash val="dash"/>
            <a:tailEnd type="arrow"/>
          </a:ln>
        </p:spPr>
        <p:style>
          <a:lnRef idx="1">
            <a:schemeClr val="accent2"/>
          </a:lnRef>
          <a:fillRef idx="0">
            <a:schemeClr val="accent2"/>
          </a:fillRef>
          <a:effectRef idx="0">
            <a:schemeClr val="accent2"/>
          </a:effectRef>
          <a:fontRef idx="minor">
            <a:schemeClr val="tx1"/>
          </a:fontRef>
        </p:style>
      </p:cxnSp>
      <p:sp>
        <p:nvSpPr>
          <p:cNvPr id="39" name="TextBox 38"/>
          <p:cNvSpPr txBox="1"/>
          <p:nvPr/>
        </p:nvSpPr>
        <p:spPr>
          <a:xfrm>
            <a:off x="87086" y="1741714"/>
            <a:ext cx="2362200" cy="2800767"/>
          </a:xfrm>
          <a:prstGeom prst="rect">
            <a:avLst/>
          </a:prstGeom>
          <a:noFill/>
        </p:spPr>
        <p:txBody>
          <a:bodyPr wrap="square" rtlCol="0">
            <a:spAutoFit/>
          </a:bodyPr>
          <a:lstStyle/>
          <a:p>
            <a:r>
              <a:rPr lang="en-US" sz="1600" b="1" dirty="0" smtClean="0"/>
              <a:t>IT Governance:</a:t>
            </a:r>
          </a:p>
          <a:p>
            <a:pPr>
              <a:buFont typeface="Arial" pitchFamily="34" charset="0"/>
              <a:buChar char="•"/>
            </a:pPr>
            <a:r>
              <a:rPr lang="en-US" sz="1600" dirty="0" smtClean="0"/>
              <a:t>Standardization</a:t>
            </a:r>
          </a:p>
          <a:p>
            <a:pPr>
              <a:buFont typeface="Arial" pitchFamily="34" charset="0"/>
              <a:buChar char="•"/>
            </a:pPr>
            <a:r>
              <a:rPr lang="en-US" sz="1600" dirty="0" smtClean="0"/>
              <a:t>Requirements</a:t>
            </a:r>
          </a:p>
          <a:p>
            <a:pPr>
              <a:buFont typeface="Arial" pitchFamily="34" charset="0"/>
              <a:buChar char="•"/>
            </a:pPr>
            <a:r>
              <a:rPr lang="en-US" sz="1600" dirty="0" smtClean="0"/>
              <a:t>Policies</a:t>
            </a:r>
          </a:p>
          <a:p>
            <a:pPr>
              <a:buFont typeface="Arial" pitchFamily="34" charset="0"/>
              <a:buChar char="•"/>
            </a:pPr>
            <a:r>
              <a:rPr lang="en-US" sz="1600" dirty="0" smtClean="0"/>
              <a:t>Procedures</a:t>
            </a:r>
          </a:p>
          <a:p>
            <a:pPr>
              <a:buFont typeface="Arial" pitchFamily="34" charset="0"/>
              <a:buChar char="•"/>
            </a:pPr>
            <a:r>
              <a:rPr lang="en-US" sz="1600" dirty="0" smtClean="0"/>
              <a:t>Communication Protocol / Change Management</a:t>
            </a:r>
          </a:p>
          <a:p>
            <a:pPr>
              <a:buFont typeface="Arial" pitchFamily="34" charset="0"/>
              <a:buChar char="•"/>
            </a:pPr>
            <a:r>
              <a:rPr lang="en-US" sz="1600" dirty="0" smtClean="0"/>
              <a:t>Improvement Initiatives</a:t>
            </a:r>
          </a:p>
          <a:p>
            <a:pPr>
              <a:buFont typeface="Arial" pitchFamily="34" charset="0"/>
              <a:buChar char="•"/>
            </a:pPr>
            <a:r>
              <a:rPr lang="en-US" sz="1600" dirty="0" smtClean="0"/>
              <a:t>Performance Reporting</a:t>
            </a:r>
          </a:p>
          <a:p>
            <a:pPr>
              <a:buFont typeface="Arial" pitchFamily="34" charset="0"/>
              <a:buChar char="•"/>
            </a:pPr>
            <a:r>
              <a:rPr lang="en-US" sz="1600" dirty="0" smtClean="0"/>
              <a:t>Audit / Other Review</a:t>
            </a:r>
          </a:p>
          <a:p>
            <a:pPr>
              <a:buFont typeface="Arial" pitchFamily="34" charset="0"/>
              <a:buChar char="•"/>
            </a:pPr>
            <a:endParaRPr lang="en-US" sz="1600" dirty="0"/>
          </a:p>
        </p:txBody>
      </p:sp>
      <p:sp>
        <p:nvSpPr>
          <p:cNvPr id="43" name="TextBox 42"/>
          <p:cNvSpPr txBox="1"/>
          <p:nvPr/>
        </p:nvSpPr>
        <p:spPr>
          <a:xfrm>
            <a:off x="5867400" y="4800600"/>
            <a:ext cx="2819400" cy="646331"/>
          </a:xfrm>
          <a:prstGeom prst="rect">
            <a:avLst/>
          </a:prstGeom>
          <a:noFill/>
        </p:spPr>
        <p:txBody>
          <a:bodyPr wrap="square" rtlCol="0">
            <a:spAutoFit/>
          </a:bodyPr>
          <a:lstStyle/>
          <a:p>
            <a:r>
              <a:rPr lang="en-US" b="1" dirty="0" smtClean="0">
                <a:solidFill>
                  <a:schemeClr val="accent2"/>
                </a:solidFill>
              </a:rPr>
              <a:t>Innovation Flow / Continuous Improvement</a:t>
            </a:r>
            <a:endParaRPr lang="en-US" b="1" dirty="0">
              <a:solidFill>
                <a:schemeClr val="accent2"/>
              </a:solidFill>
            </a:endParaRPr>
          </a:p>
        </p:txBody>
      </p:sp>
      <p:cxnSp>
        <p:nvCxnSpPr>
          <p:cNvPr id="44" name="Straight Arrow Connector 43"/>
          <p:cNvCxnSpPr/>
          <p:nvPr/>
        </p:nvCxnSpPr>
        <p:spPr>
          <a:xfrm rot="10800000">
            <a:off x="6172200" y="2819400"/>
            <a:ext cx="1066800" cy="1588"/>
          </a:xfrm>
          <a:prstGeom prst="straightConnector1">
            <a:avLst/>
          </a:prstGeom>
          <a:ln w="38100">
            <a:solidFill>
              <a:schemeClr val="tx1"/>
            </a:solidFill>
            <a:prstDash val="dash"/>
            <a:tailEnd type="arrow"/>
          </a:ln>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6324600" y="2057400"/>
            <a:ext cx="2971800" cy="338554"/>
          </a:xfrm>
          <a:prstGeom prst="rect">
            <a:avLst/>
          </a:prstGeom>
          <a:noFill/>
        </p:spPr>
        <p:txBody>
          <a:bodyPr wrap="square" rtlCol="0">
            <a:spAutoFit/>
          </a:bodyPr>
          <a:lstStyle/>
          <a:p>
            <a:r>
              <a:rPr lang="en-US" sz="1600" dirty="0" smtClean="0"/>
              <a:t>Feedback Loop with IT is Key</a:t>
            </a: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88912" y="1066800"/>
            <a:ext cx="2638198" cy="449580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781300" y="2133600"/>
            <a:ext cx="3429000" cy="2362200"/>
          </a:xfrm>
          <a:prstGeom prst="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Subtitle 2"/>
          <p:cNvSpPr>
            <a:spLocks noGrp="1"/>
          </p:cNvSpPr>
          <p:nvPr>
            <p:ph type="subTitle" idx="1"/>
          </p:nvPr>
        </p:nvSpPr>
        <p:spPr>
          <a:xfrm>
            <a:off x="1066800" y="152400"/>
            <a:ext cx="6858000" cy="685800"/>
          </a:xfrm>
        </p:spPr>
        <p:txBody>
          <a:bodyPr>
            <a:normAutofit/>
          </a:bodyPr>
          <a:lstStyle/>
          <a:p>
            <a:r>
              <a:rPr lang="en-US" dirty="0" smtClean="0">
                <a:solidFill>
                  <a:schemeClr val="tx1"/>
                </a:solidFill>
              </a:rPr>
              <a:t>CMSD  IT Governance Stakeholder Map</a:t>
            </a:r>
            <a:endParaRPr lang="en-US" dirty="0">
              <a:solidFill>
                <a:schemeClr val="tx1"/>
              </a:solidFill>
            </a:endParaRPr>
          </a:p>
        </p:txBody>
      </p:sp>
      <p:sp>
        <p:nvSpPr>
          <p:cNvPr id="4" name="Rectangle 3"/>
          <p:cNvSpPr/>
          <p:nvPr/>
        </p:nvSpPr>
        <p:spPr>
          <a:xfrm>
            <a:off x="304800" y="1066800"/>
            <a:ext cx="8382000" cy="609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Executive Leadership</a:t>
            </a:r>
            <a:endParaRPr lang="en-US" dirty="0">
              <a:solidFill>
                <a:schemeClr val="tx1"/>
              </a:solidFill>
            </a:endParaRPr>
          </a:p>
        </p:txBody>
      </p:sp>
      <p:sp>
        <p:nvSpPr>
          <p:cNvPr id="5" name="Rectangle 4"/>
          <p:cNvSpPr/>
          <p:nvPr/>
        </p:nvSpPr>
        <p:spPr>
          <a:xfrm>
            <a:off x="3048000" y="2286000"/>
            <a:ext cx="28956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IT Alignment Work Group </a:t>
            </a:r>
            <a:r>
              <a:rPr lang="en-US" sz="1400" dirty="0">
                <a:solidFill>
                  <a:schemeClr val="tx1"/>
                </a:solidFill>
              </a:rPr>
              <a:t>(Information Technology Alignment)</a:t>
            </a:r>
          </a:p>
        </p:txBody>
      </p:sp>
      <p:sp>
        <p:nvSpPr>
          <p:cNvPr id="6" name="Rectangle 5"/>
          <p:cNvSpPr/>
          <p:nvPr/>
        </p:nvSpPr>
        <p:spPr>
          <a:xfrm>
            <a:off x="3048000" y="3352800"/>
            <a:ext cx="28956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SME Group / Super-Users</a:t>
            </a:r>
            <a:endParaRPr lang="en-US" dirty="0">
              <a:solidFill>
                <a:schemeClr val="tx1"/>
              </a:solidFill>
            </a:endParaRPr>
          </a:p>
        </p:txBody>
      </p:sp>
      <p:sp>
        <p:nvSpPr>
          <p:cNvPr id="8" name="Rectangle 7"/>
          <p:cNvSpPr/>
          <p:nvPr/>
        </p:nvSpPr>
        <p:spPr>
          <a:xfrm>
            <a:off x="2743200" y="5562600"/>
            <a:ext cx="35052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End Users</a:t>
            </a:r>
            <a:endParaRPr lang="en-US" dirty="0">
              <a:solidFill>
                <a:schemeClr val="tx1"/>
              </a:solidFill>
            </a:endParaRPr>
          </a:p>
        </p:txBody>
      </p:sp>
      <p:sp>
        <p:nvSpPr>
          <p:cNvPr id="9" name="Rectangle 8"/>
          <p:cNvSpPr/>
          <p:nvPr/>
        </p:nvSpPr>
        <p:spPr>
          <a:xfrm>
            <a:off x="7239000" y="2438400"/>
            <a:ext cx="1371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IT</a:t>
            </a:r>
            <a:endParaRPr lang="en-US" dirty="0">
              <a:solidFill>
                <a:schemeClr val="tx1"/>
              </a:solidFill>
            </a:endParaRPr>
          </a:p>
        </p:txBody>
      </p:sp>
      <p:sp>
        <p:nvSpPr>
          <p:cNvPr id="10" name="Rectangle 9"/>
          <p:cNvSpPr/>
          <p:nvPr/>
        </p:nvSpPr>
        <p:spPr>
          <a:xfrm>
            <a:off x="7239000" y="3581400"/>
            <a:ext cx="1371600" cy="838200"/>
          </a:xfrm>
          <a:prstGeom prst="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Peers</a:t>
            </a:r>
          </a:p>
        </p:txBody>
      </p:sp>
      <p:cxnSp>
        <p:nvCxnSpPr>
          <p:cNvPr id="12" name="Straight Arrow Connector 11"/>
          <p:cNvCxnSpPr/>
          <p:nvPr/>
        </p:nvCxnSpPr>
        <p:spPr>
          <a:xfrm rot="5400000" flipH="1" flipV="1">
            <a:off x="5182394" y="5028406"/>
            <a:ext cx="10668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5" name="Straight Arrow Connector 14"/>
          <p:cNvCxnSpPr/>
          <p:nvPr/>
        </p:nvCxnSpPr>
        <p:spPr>
          <a:xfrm rot="10800000">
            <a:off x="6172200" y="3886200"/>
            <a:ext cx="10668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8" name="Straight Arrow Connector 17"/>
          <p:cNvCxnSpPr/>
          <p:nvPr/>
        </p:nvCxnSpPr>
        <p:spPr>
          <a:xfrm rot="5400000" flipH="1" flipV="1">
            <a:off x="5487194" y="1904206"/>
            <a:ext cx="4572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29" name="Straight Arrow Connector 28"/>
          <p:cNvCxnSpPr/>
          <p:nvPr/>
        </p:nvCxnSpPr>
        <p:spPr>
          <a:xfrm>
            <a:off x="6248400" y="3048000"/>
            <a:ext cx="9906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33" name="Straight Arrow Connector 32"/>
          <p:cNvCxnSpPr/>
          <p:nvPr/>
        </p:nvCxnSpPr>
        <p:spPr>
          <a:xfrm rot="5400000">
            <a:off x="191294" y="4075906"/>
            <a:ext cx="4648200" cy="1588"/>
          </a:xfrm>
          <a:prstGeom prst="straightConnector1">
            <a:avLst/>
          </a:prstGeom>
          <a:ln w="38100">
            <a:solidFill>
              <a:schemeClr val="tx1"/>
            </a:solidFill>
            <a:prstDash val="dash"/>
            <a:tailEnd type="arrow"/>
          </a:ln>
        </p:spPr>
        <p:style>
          <a:lnRef idx="1">
            <a:schemeClr val="accent2"/>
          </a:lnRef>
          <a:fillRef idx="0">
            <a:schemeClr val="accent2"/>
          </a:fillRef>
          <a:effectRef idx="0">
            <a:schemeClr val="accent2"/>
          </a:effectRef>
          <a:fontRef idx="minor">
            <a:schemeClr val="tx1"/>
          </a:fontRef>
        </p:style>
      </p:cxnSp>
      <p:sp>
        <p:nvSpPr>
          <p:cNvPr id="39" name="TextBox 38"/>
          <p:cNvSpPr txBox="1"/>
          <p:nvPr/>
        </p:nvSpPr>
        <p:spPr>
          <a:xfrm>
            <a:off x="87086" y="1741714"/>
            <a:ext cx="2362200" cy="2800767"/>
          </a:xfrm>
          <a:prstGeom prst="rect">
            <a:avLst/>
          </a:prstGeom>
          <a:noFill/>
        </p:spPr>
        <p:txBody>
          <a:bodyPr wrap="square" rtlCol="0">
            <a:spAutoFit/>
          </a:bodyPr>
          <a:lstStyle/>
          <a:p>
            <a:r>
              <a:rPr lang="en-US" sz="1600" b="1" dirty="0" smtClean="0"/>
              <a:t>IT Governance:</a:t>
            </a:r>
          </a:p>
          <a:p>
            <a:pPr>
              <a:buFont typeface="Arial" pitchFamily="34" charset="0"/>
              <a:buChar char="•"/>
            </a:pPr>
            <a:r>
              <a:rPr lang="en-US" sz="1600" dirty="0" smtClean="0"/>
              <a:t>Standardization</a:t>
            </a:r>
          </a:p>
          <a:p>
            <a:pPr>
              <a:buFont typeface="Arial" pitchFamily="34" charset="0"/>
              <a:buChar char="•"/>
            </a:pPr>
            <a:r>
              <a:rPr lang="en-US" sz="1600" dirty="0" smtClean="0"/>
              <a:t>Requirements</a:t>
            </a:r>
          </a:p>
          <a:p>
            <a:pPr>
              <a:buFont typeface="Arial" pitchFamily="34" charset="0"/>
              <a:buChar char="•"/>
            </a:pPr>
            <a:r>
              <a:rPr lang="en-US" sz="1600" dirty="0" smtClean="0"/>
              <a:t>Policies</a:t>
            </a:r>
          </a:p>
          <a:p>
            <a:pPr>
              <a:buFont typeface="Arial" pitchFamily="34" charset="0"/>
              <a:buChar char="•"/>
            </a:pPr>
            <a:r>
              <a:rPr lang="en-US" sz="1600" dirty="0" smtClean="0"/>
              <a:t>Procedures</a:t>
            </a:r>
          </a:p>
          <a:p>
            <a:pPr>
              <a:buFont typeface="Arial" pitchFamily="34" charset="0"/>
              <a:buChar char="•"/>
            </a:pPr>
            <a:r>
              <a:rPr lang="en-US" sz="1600" dirty="0" smtClean="0"/>
              <a:t>Communication Protocol / Change Management</a:t>
            </a:r>
          </a:p>
          <a:p>
            <a:pPr>
              <a:buFont typeface="Arial" pitchFamily="34" charset="0"/>
              <a:buChar char="•"/>
            </a:pPr>
            <a:r>
              <a:rPr lang="en-US" sz="1600" dirty="0" smtClean="0"/>
              <a:t>Improvement Initiatives</a:t>
            </a:r>
          </a:p>
          <a:p>
            <a:pPr>
              <a:buFont typeface="Arial" pitchFamily="34" charset="0"/>
              <a:buChar char="•"/>
            </a:pPr>
            <a:r>
              <a:rPr lang="en-US" sz="1600" dirty="0" smtClean="0"/>
              <a:t>Performance Reporting</a:t>
            </a:r>
          </a:p>
          <a:p>
            <a:pPr>
              <a:buFont typeface="Arial" pitchFamily="34" charset="0"/>
              <a:buChar char="•"/>
            </a:pPr>
            <a:r>
              <a:rPr lang="en-US" sz="1600" dirty="0" smtClean="0"/>
              <a:t>Audit / Other Review</a:t>
            </a:r>
          </a:p>
          <a:p>
            <a:pPr>
              <a:buFont typeface="Arial" pitchFamily="34" charset="0"/>
              <a:buChar char="•"/>
            </a:pPr>
            <a:endParaRPr lang="en-US" sz="1600" dirty="0"/>
          </a:p>
        </p:txBody>
      </p:sp>
      <p:sp>
        <p:nvSpPr>
          <p:cNvPr id="43" name="TextBox 42"/>
          <p:cNvSpPr txBox="1"/>
          <p:nvPr/>
        </p:nvSpPr>
        <p:spPr>
          <a:xfrm>
            <a:off x="5867400" y="4800600"/>
            <a:ext cx="2819400" cy="646331"/>
          </a:xfrm>
          <a:prstGeom prst="rect">
            <a:avLst/>
          </a:prstGeom>
          <a:noFill/>
        </p:spPr>
        <p:txBody>
          <a:bodyPr wrap="square" rtlCol="0">
            <a:spAutoFit/>
          </a:bodyPr>
          <a:lstStyle/>
          <a:p>
            <a:r>
              <a:rPr lang="en-US" b="1" dirty="0" smtClean="0">
                <a:solidFill>
                  <a:schemeClr val="accent2"/>
                </a:solidFill>
              </a:rPr>
              <a:t>Innovation Flow / Continuous Improvement</a:t>
            </a:r>
            <a:endParaRPr lang="en-US" b="1" dirty="0">
              <a:solidFill>
                <a:schemeClr val="accent2"/>
              </a:solidFill>
            </a:endParaRPr>
          </a:p>
        </p:txBody>
      </p:sp>
      <p:cxnSp>
        <p:nvCxnSpPr>
          <p:cNvPr id="44" name="Straight Arrow Connector 43"/>
          <p:cNvCxnSpPr/>
          <p:nvPr/>
        </p:nvCxnSpPr>
        <p:spPr>
          <a:xfrm rot="10800000">
            <a:off x="6172200" y="2819400"/>
            <a:ext cx="1066800" cy="1588"/>
          </a:xfrm>
          <a:prstGeom prst="straightConnector1">
            <a:avLst/>
          </a:prstGeom>
          <a:ln w="38100">
            <a:solidFill>
              <a:schemeClr val="tx1"/>
            </a:solidFill>
            <a:prstDash val="dash"/>
            <a:tailEnd type="arrow"/>
          </a:ln>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6324600" y="2057400"/>
            <a:ext cx="2971800" cy="338554"/>
          </a:xfrm>
          <a:prstGeom prst="rect">
            <a:avLst/>
          </a:prstGeom>
          <a:noFill/>
        </p:spPr>
        <p:txBody>
          <a:bodyPr wrap="square" rtlCol="0">
            <a:spAutoFit/>
          </a:bodyPr>
          <a:lstStyle/>
          <a:p>
            <a:r>
              <a:rPr lang="en-US" sz="1600" dirty="0" smtClean="0"/>
              <a:t>Feedback Loop with IT is Key</a:t>
            </a:r>
            <a:endParaRPr lang="en-US" sz="1600" dirty="0"/>
          </a:p>
        </p:txBody>
      </p:sp>
      <p:sp>
        <p:nvSpPr>
          <p:cNvPr id="11" name="Right Arrow 10"/>
          <p:cNvSpPr/>
          <p:nvPr/>
        </p:nvSpPr>
        <p:spPr>
          <a:xfrm rot="16200000">
            <a:off x="523191" y="5828623"/>
            <a:ext cx="1087219" cy="6858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246608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0489" y="1905000"/>
            <a:ext cx="6284911" cy="13716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781300" y="2133600"/>
            <a:ext cx="3429000" cy="2362200"/>
          </a:xfrm>
          <a:prstGeom prst="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Subtitle 2"/>
          <p:cNvSpPr>
            <a:spLocks noGrp="1"/>
          </p:cNvSpPr>
          <p:nvPr>
            <p:ph type="subTitle" idx="1"/>
          </p:nvPr>
        </p:nvSpPr>
        <p:spPr>
          <a:xfrm>
            <a:off x="1066800" y="152400"/>
            <a:ext cx="6858000" cy="685800"/>
          </a:xfrm>
        </p:spPr>
        <p:txBody>
          <a:bodyPr>
            <a:normAutofit/>
          </a:bodyPr>
          <a:lstStyle/>
          <a:p>
            <a:r>
              <a:rPr lang="en-US" dirty="0" smtClean="0">
                <a:solidFill>
                  <a:schemeClr val="tx1"/>
                </a:solidFill>
              </a:rPr>
              <a:t>CMSD  IT Governance Stakeholder Map</a:t>
            </a:r>
            <a:endParaRPr lang="en-US" dirty="0">
              <a:solidFill>
                <a:schemeClr val="tx1"/>
              </a:solidFill>
            </a:endParaRPr>
          </a:p>
        </p:txBody>
      </p:sp>
      <p:sp>
        <p:nvSpPr>
          <p:cNvPr id="4" name="Rectangle 3"/>
          <p:cNvSpPr/>
          <p:nvPr/>
        </p:nvSpPr>
        <p:spPr>
          <a:xfrm>
            <a:off x="304800" y="1066800"/>
            <a:ext cx="8382000" cy="609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Executive Leadership</a:t>
            </a:r>
            <a:endParaRPr lang="en-US" dirty="0">
              <a:solidFill>
                <a:schemeClr val="tx1"/>
              </a:solidFill>
            </a:endParaRPr>
          </a:p>
        </p:txBody>
      </p:sp>
      <p:sp>
        <p:nvSpPr>
          <p:cNvPr id="5" name="Rectangle 4"/>
          <p:cNvSpPr/>
          <p:nvPr/>
        </p:nvSpPr>
        <p:spPr>
          <a:xfrm>
            <a:off x="3048000" y="2286000"/>
            <a:ext cx="28956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IT Alignment Work Group </a:t>
            </a:r>
            <a:r>
              <a:rPr lang="en-US" sz="1400" dirty="0">
                <a:solidFill>
                  <a:schemeClr val="tx1"/>
                </a:solidFill>
              </a:rPr>
              <a:t>(Information Technology Alignment)</a:t>
            </a:r>
          </a:p>
        </p:txBody>
      </p:sp>
      <p:sp>
        <p:nvSpPr>
          <p:cNvPr id="6" name="Rectangle 5"/>
          <p:cNvSpPr/>
          <p:nvPr/>
        </p:nvSpPr>
        <p:spPr>
          <a:xfrm>
            <a:off x="3048000" y="3352800"/>
            <a:ext cx="28956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SME Group / Super-Users</a:t>
            </a:r>
            <a:endParaRPr lang="en-US" dirty="0">
              <a:solidFill>
                <a:schemeClr val="tx1"/>
              </a:solidFill>
            </a:endParaRPr>
          </a:p>
        </p:txBody>
      </p:sp>
      <p:sp>
        <p:nvSpPr>
          <p:cNvPr id="8" name="Rectangle 7"/>
          <p:cNvSpPr/>
          <p:nvPr/>
        </p:nvSpPr>
        <p:spPr>
          <a:xfrm>
            <a:off x="2743200" y="5562600"/>
            <a:ext cx="35052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End Users</a:t>
            </a:r>
            <a:endParaRPr lang="en-US" dirty="0">
              <a:solidFill>
                <a:schemeClr val="tx1"/>
              </a:solidFill>
            </a:endParaRPr>
          </a:p>
        </p:txBody>
      </p:sp>
      <p:sp>
        <p:nvSpPr>
          <p:cNvPr id="9" name="Rectangle 8"/>
          <p:cNvSpPr/>
          <p:nvPr/>
        </p:nvSpPr>
        <p:spPr>
          <a:xfrm>
            <a:off x="7239000" y="2438400"/>
            <a:ext cx="1371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IT</a:t>
            </a:r>
            <a:endParaRPr lang="en-US" dirty="0">
              <a:solidFill>
                <a:schemeClr val="tx1"/>
              </a:solidFill>
            </a:endParaRPr>
          </a:p>
        </p:txBody>
      </p:sp>
      <p:sp>
        <p:nvSpPr>
          <p:cNvPr id="10" name="Rectangle 9"/>
          <p:cNvSpPr/>
          <p:nvPr/>
        </p:nvSpPr>
        <p:spPr>
          <a:xfrm>
            <a:off x="7239000" y="3581400"/>
            <a:ext cx="1371600" cy="838200"/>
          </a:xfrm>
          <a:prstGeom prst="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Peers</a:t>
            </a:r>
          </a:p>
        </p:txBody>
      </p:sp>
      <p:cxnSp>
        <p:nvCxnSpPr>
          <p:cNvPr id="12" name="Straight Arrow Connector 11"/>
          <p:cNvCxnSpPr/>
          <p:nvPr/>
        </p:nvCxnSpPr>
        <p:spPr>
          <a:xfrm rot="5400000" flipH="1" flipV="1">
            <a:off x="5182394" y="5028406"/>
            <a:ext cx="10668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5" name="Straight Arrow Connector 14"/>
          <p:cNvCxnSpPr/>
          <p:nvPr/>
        </p:nvCxnSpPr>
        <p:spPr>
          <a:xfrm rot="10800000">
            <a:off x="6172200" y="3886200"/>
            <a:ext cx="10668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8" name="Straight Arrow Connector 17"/>
          <p:cNvCxnSpPr/>
          <p:nvPr/>
        </p:nvCxnSpPr>
        <p:spPr>
          <a:xfrm rot="5400000" flipH="1" flipV="1">
            <a:off x="5487194" y="1904206"/>
            <a:ext cx="4572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29" name="Straight Arrow Connector 28"/>
          <p:cNvCxnSpPr/>
          <p:nvPr/>
        </p:nvCxnSpPr>
        <p:spPr>
          <a:xfrm>
            <a:off x="6248400" y="3048000"/>
            <a:ext cx="9906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33" name="Straight Arrow Connector 32"/>
          <p:cNvCxnSpPr/>
          <p:nvPr/>
        </p:nvCxnSpPr>
        <p:spPr>
          <a:xfrm rot="5400000">
            <a:off x="191294" y="4075906"/>
            <a:ext cx="4648200" cy="1588"/>
          </a:xfrm>
          <a:prstGeom prst="straightConnector1">
            <a:avLst/>
          </a:prstGeom>
          <a:ln w="38100">
            <a:solidFill>
              <a:schemeClr val="tx1"/>
            </a:solidFill>
            <a:prstDash val="dash"/>
            <a:tailEnd type="arrow"/>
          </a:ln>
        </p:spPr>
        <p:style>
          <a:lnRef idx="1">
            <a:schemeClr val="accent2"/>
          </a:lnRef>
          <a:fillRef idx="0">
            <a:schemeClr val="accent2"/>
          </a:fillRef>
          <a:effectRef idx="0">
            <a:schemeClr val="accent2"/>
          </a:effectRef>
          <a:fontRef idx="minor">
            <a:schemeClr val="tx1"/>
          </a:fontRef>
        </p:style>
      </p:cxnSp>
      <p:sp>
        <p:nvSpPr>
          <p:cNvPr id="39" name="TextBox 38"/>
          <p:cNvSpPr txBox="1"/>
          <p:nvPr/>
        </p:nvSpPr>
        <p:spPr>
          <a:xfrm>
            <a:off x="87086" y="1741714"/>
            <a:ext cx="2362200" cy="2800767"/>
          </a:xfrm>
          <a:prstGeom prst="rect">
            <a:avLst/>
          </a:prstGeom>
          <a:noFill/>
        </p:spPr>
        <p:txBody>
          <a:bodyPr wrap="square" rtlCol="0">
            <a:spAutoFit/>
          </a:bodyPr>
          <a:lstStyle/>
          <a:p>
            <a:r>
              <a:rPr lang="en-US" sz="1600" b="1" dirty="0" smtClean="0"/>
              <a:t>IT Governance:</a:t>
            </a:r>
          </a:p>
          <a:p>
            <a:pPr>
              <a:buFont typeface="Arial" pitchFamily="34" charset="0"/>
              <a:buChar char="•"/>
            </a:pPr>
            <a:r>
              <a:rPr lang="en-US" sz="1600" dirty="0" smtClean="0"/>
              <a:t>Standardization</a:t>
            </a:r>
          </a:p>
          <a:p>
            <a:pPr>
              <a:buFont typeface="Arial" pitchFamily="34" charset="0"/>
              <a:buChar char="•"/>
            </a:pPr>
            <a:r>
              <a:rPr lang="en-US" sz="1600" dirty="0" smtClean="0"/>
              <a:t>Requirements</a:t>
            </a:r>
          </a:p>
          <a:p>
            <a:pPr>
              <a:buFont typeface="Arial" pitchFamily="34" charset="0"/>
              <a:buChar char="•"/>
            </a:pPr>
            <a:r>
              <a:rPr lang="en-US" sz="1600" dirty="0" smtClean="0"/>
              <a:t>Policies</a:t>
            </a:r>
          </a:p>
          <a:p>
            <a:pPr>
              <a:buFont typeface="Arial" pitchFamily="34" charset="0"/>
              <a:buChar char="•"/>
            </a:pPr>
            <a:r>
              <a:rPr lang="en-US" sz="1600" dirty="0" smtClean="0"/>
              <a:t>Procedures</a:t>
            </a:r>
          </a:p>
          <a:p>
            <a:pPr>
              <a:buFont typeface="Arial" pitchFamily="34" charset="0"/>
              <a:buChar char="•"/>
            </a:pPr>
            <a:r>
              <a:rPr lang="en-US" sz="1600" dirty="0" smtClean="0"/>
              <a:t>Communication Protocol / Change Management</a:t>
            </a:r>
          </a:p>
          <a:p>
            <a:pPr>
              <a:buFont typeface="Arial" pitchFamily="34" charset="0"/>
              <a:buChar char="•"/>
            </a:pPr>
            <a:r>
              <a:rPr lang="en-US" sz="1600" dirty="0" smtClean="0"/>
              <a:t>Improvement Initiatives</a:t>
            </a:r>
          </a:p>
          <a:p>
            <a:pPr>
              <a:buFont typeface="Arial" pitchFamily="34" charset="0"/>
              <a:buChar char="•"/>
            </a:pPr>
            <a:r>
              <a:rPr lang="en-US" sz="1600" dirty="0" smtClean="0"/>
              <a:t>Performance Reporting</a:t>
            </a:r>
          </a:p>
          <a:p>
            <a:pPr>
              <a:buFont typeface="Arial" pitchFamily="34" charset="0"/>
              <a:buChar char="•"/>
            </a:pPr>
            <a:r>
              <a:rPr lang="en-US" sz="1600" dirty="0" smtClean="0"/>
              <a:t>Audit / Other Review</a:t>
            </a:r>
          </a:p>
          <a:p>
            <a:pPr>
              <a:buFont typeface="Arial" pitchFamily="34" charset="0"/>
              <a:buChar char="•"/>
            </a:pPr>
            <a:endParaRPr lang="en-US" sz="1600" dirty="0"/>
          </a:p>
        </p:txBody>
      </p:sp>
      <p:sp>
        <p:nvSpPr>
          <p:cNvPr id="43" name="TextBox 42"/>
          <p:cNvSpPr txBox="1"/>
          <p:nvPr/>
        </p:nvSpPr>
        <p:spPr>
          <a:xfrm>
            <a:off x="5867400" y="4800600"/>
            <a:ext cx="2819400" cy="646331"/>
          </a:xfrm>
          <a:prstGeom prst="rect">
            <a:avLst/>
          </a:prstGeom>
          <a:noFill/>
        </p:spPr>
        <p:txBody>
          <a:bodyPr wrap="square" rtlCol="0">
            <a:spAutoFit/>
          </a:bodyPr>
          <a:lstStyle/>
          <a:p>
            <a:r>
              <a:rPr lang="en-US" b="1" dirty="0" smtClean="0">
                <a:solidFill>
                  <a:schemeClr val="accent2"/>
                </a:solidFill>
              </a:rPr>
              <a:t>Innovation Flow / Continuous Improvement</a:t>
            </a:r>
            <a:endParaRPr lang="en-US" b="1" dirty="0">
              <a:solidFill>
                <a:schemeClr val="accent2"/>
              </a:solidFill>
            </a:endParaRPr>
          </a:p>
        </p:txBody>
      </p:sp>
      <p:cxnSp>
        <p:nvCxnSpPr>
          <p:cNvPr id="44" name="Straight Arrow Connector 43"/>
          <p:cNvCxnSpPr/>
          <p:nvPr/>
        </p:nvCxnSpPr>
        <p:spPr>
          <a:xfrm rot="10800000">
            <a:off x="6172200" y="2819400"/>
            <a:ext cx="1066800" cy="1588"/>
          </a:xfrm>
          <a:prstGeom prst="straightConnector1">
            <a:avLst/>
          </a:prstGeom>
          <a:ln w="38100">
            <a:solidFill>
              <a:schemeClr val="tx1"/>
            </a:solidFill>
            <a:prstDash val="dash"/>
            <a:tailEnd type="arrow"/>
          </a:ln>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6324600" y="2057400"/>
            <a:ext cx="2971800" cy="338554"/>
          </a:xfrm>
          <a:prstGeom prst="rect">
            <a:avLst/>
          </a:prstGeom>
          <a:noFill/>
        </p:spPr>
        <p:txBody>
          <a:bodyPr wrap="square" rtlCol="0">
            <a:spAutoFit/>
          </a:bodyPr>
          <a:lstStyle/>
          <a:p>
            <a:r>
              <a:rPr lang="en-US" sz="1600" dirty="0" smtClean="0"/>
              <a:t>Feedback Loop with IT is Key</a:t>
            </a:r>
            <a:endParaRPr lang="en-US" sz="1600" dirty="0"/>
          </a:p>
        </p:txBody>
      </p:sp>
      <p:sp>
        <p:nvSpPr>
          <p:cNvPr id="11" name="Right Arrow 10"/>
          <p:cNvSpPr/>
          <p:nvPr/>
        </p:nvSpPr>
        <p:spPr>
          <a:xfrm>
            <a:off x="2119008" y="2438400"/>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8143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0489" y="3319046"/>
            <a:ext cx="6056311" cy="3386554"/>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781300" y="2133600"/>
            <a:ext cx="3429000" cy="2362200"/>
          </a:xfrm>
          <a:prstGeom prst="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Subtitle 2"/>
          <p:cNvSpPr>
            <a:spLocks noGrp="1"/>
          </p:cNvSpPr>
          <p:nvPr>
            <p:ph type="subTitle" idx="1"/>
          </p:nvPr>
        </p:nvSpPr>
        <p:spPr>
          <a:xfrm>
            <a:off x="1066800" y="152400"/>
            <a:ext cx="6858000" cy="685800"/>
          </a:xfrm>
        </p:spPr>
        <p:txBody>
          <a:bodyPr>
            <a:normAutofit/>
          </a:bodyPr>
          <a:lstStyle/>
          <a:p>
            <a:r>
              <a:rPr lang="en-US" dirty="0" smtClean="0">
                <a:solidFill>
                  <a:schemeClr val="tx1"/>
                </a:solidFill>
              </a:rPr>
              <a:t>CMSD  IT Governance Stakeholder Map</a:t>
            </a:r>
            <a:endParaRPr lang="en-US" dirty="0">
              <a:solidFill>
                <a:schemeClr val="tx1"/>
              </a:solidFill>
            </a:endParaRPr>
          </a:p>
        </p:txBody>
      </p:sp>
      <p:sp>
        <p:nvSpPr>
          <p:cNvPr id="4" name="Rectangle 3"/>
          <p:cNvSpPr/>
          <p:nvPr/>
        </p:nvSpPr>
        <p:spPr>
          <a:xfrm>
            <a:off x="304800" y="1066800"/>
            <a:ext cx="8382000" cy="6096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Executive Leadership</a:t>
            </a:r>
            <a:endParaRPr lang="en-US" dirty="0">
              <a:solidFill>
                <a:schemeClr val="tx1"/>
              </a:solidFill>
            </a:endParaRPr>
          </a:p>
        </p:txBody>
      </p:sp>
      <p:sp>
        <p:nvSpPr>
          <p:cNvPr id="5" name="Rectangle 4"/>
          <p:cNvSpPr/>
          <p:nvPr/>
        </p:nvSpPr>
        <p:spPr>
          <a:xfrm>
            <a:off x="3048000" y="2286000"/>
            <a:ext cx="28956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IT Alignment Work Group </a:t>
            </a:r>
            <a:r>
              <a:rPr lang="en-US" sz="1400" dirty="0">
                <a:solidFill>
                  <a:schemeClr val="tx1"/>
                </a:solidFill>
              </a:rPr>
              <a:t>(Information Technology Alignment)</a:t>
            </a:r>
          </a:p>
        </p:txBody>
      </p:sp>
      <p:sp>
        <p:nvSpPr>
          <p:cNvPr id="6" name="Rectangle 5"/>
          <p:cNvSpPr/>
          <p:nvPr/>
        </p:nvSpPr>
        <p:spPr>
          <a:xfrm>
            <a:off x="3048000" y="3352800"/>
            <a:ext cx="28956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SME Group / Super-Users</a:t>
            </a:r>
            <a:endParaRPr lang="en-US" dirty="0">
              <a:solidFill>
                <a:schemeClr val="tx1"/>
              </a:solidFill>
            </a:endParaRPr>
          </a:p>
        </p:txBody>
      </p:sp>
      <p:sp>
        <p:nvSpPr>
          <p:cNvPr id="8" name="Rectangle 7"/>
          <p:cNvSpPr/>
          <p:nvPr/>
        </p:nvSpPr>
        <p:spPr>
          <a:xfrm>
            <a:off x="2743200" y="5562600"/>
            <a:ext cx="350520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End Users</a:t>
            </a:r>
            <a:endParaRPr lang="en-US" dirty="0">
              <a:solidFill>
                <a:schemeClr val="tx1"/>
              </a:solidFill>
            </a:endParaRPr>
          </a:p>
        </p:txBody>
      </p:sp>
      <p:sp>
        <p:nvSpPr>
          <p:cNvPr id="9" name="Rectangle 8"/>
          <p:cNvSpPr/>
          <p:nvPr/>
        </p:nvSpPr>
        <p:spPr>
          <a:xfrm>
            <a:off x="7239000" y="2438400"/>
            <a:ext cx="1371600" cy="838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IT</a:t>
            </a:r>
            <a:endParaRPr lang="en-US" dirty="0">
              <a:solidFill>
                <a:schemeClr val="tx1"/>
              </a:solidFill>
            </a:endParaRPr>
          </a:p>
        </p:txBody>
      </p:sp>
      <p:sp>
        <p:nvSpPr>
          <p:cNvPr id="10" name="Rectangle 9"/>
          <p:cNvSpPr/>
          <p:nvPr/>
        </p:nvSpPr>
        <p:spPr>
          <a:xfrm>
            <a:off x="7239000" y="3581400"/>
            <a:ext cx="1371600" cy="838200"/>
          </a:xfrm>
          <a:prstGeom prst="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Peers</a:t>
            </a:r>
          </a:p>
        </p:txBody>
      </p:sp>
      <p:cxnSp>
        <p:nvCxnSpPr>
          <p:cNvPr id="12" name="Straight Arrow Connector 11"/>
          <p:cNvCxnSpPr/>
          <p:nvPr/>
        </p:nvCxnSpPr>
        <p:spPr>
          <a:xfrm rot="5400000" flipH="1" flipV="1">
            <a:off x="5182394" y="5028406"/>
            <a:ext cx="10668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5" name="Straight Arrow Connector 14"/>
          <p:cNvCxnSpPr/>
          <p:nvPr/>
        </p:nvCxnSpPr>
        <p:spPr>
          <a:xfrm rot="10800000">
            <a:off x="6172200" y="3886200"/>
            <a:ext cx="10668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18" name="Straight Arrow Connector 17"/>
          <p:cNvCxnSpPr/>
          <p:nvPr/>
        </p:nvCxnSpPr>
        <p:spPr>
          <a:xfrm rot="5400000" flipH="1" flipV="1">
            <a:off x="5487194" y="1904206"/>
            <a:ext cx="4572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29" name="Straight Arrow Connector 28"/>
          <p:cNvCxnSpPr/>
          <p:nvPr/>
        </p:nvCxnSpPr>
        <p:spPr>
          <a:xfrm>
            <a:off x="6248400" y="3048000"/>
            <a:ext cx="990600" cy="1588"/>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cxnSp>
        <p:nvCxnSpPr>
          <p:cNvPr id="33" name="Straight Arrow Connector 32"/>
          <p:cNvCxnSpPr/>
          <p:nvPr/>
        </p:nvCxnSpPr>
        <p:spPr>
          <a:xfrm rot="5400000">
            <a:off x="191294" y="4075906"/>
            <a:ext cx="4648200" cy="1588"/>
          </a:xfrm>
          <a:prstGeom prst="straightConnector1">
            <a:avLst/>
          </a:prstGeom>
          <a:ln w="38100">
            <a:solidFill>
              <a:schemeClr val="tx1"/>
            </a:solidFill>
            <a:prstDash val="dash"/>
            <a:tailEnd type="arrow"/>
          </a:ln>
        </p:spPr>
        <p:style>
          <a:lnRef idx="1">
            <a:schemeClr val="accent2"/>
          </a:lnRef>
          <a:fillRef idx="0">
            <a:schemeClr val="accent2"/>
          </a:fillRef>
          <a:effectRef idx="0">
            <a:schemeClr val="accent2"/>
          </a:effectRef>
          <a:fontRef idx="minor">
            <a:schemeClr val="tx1"/>
          </a:fontRef>
        </p:style>
      </p:cxnSp>
      <p:sp>
        <p:nvSpPr>
          <p:cNvPr id="39" name="TextBox 38"/>
          <p:cNvSpPr txBox="1"/>
          <p:nvPr/>
        </p:nvSpPr>
        <p:spPr>
          <a:xfrm>
            <a:off x="87086" y="1741714"/>
            <a:ext cx="2362200" cy="2800767"/>
          </a:xfrm>
          <a:prstGeom prst="rect">
            <a:avLst/>
          </a:prstGeom>
          <a:noFill/>
        </p:spPr>
        <p:txBody>
          <a:bodyPr wrap="square" rtlCol="0">
            <a:spAutoFit/>
          </a:bodyPr>
          <a:lstStyle/>
          <a:p>
            <a:r>
              <a:rPr lang="en-US" sz="1600" b="1" dirty="0" smtClean="0"/>
              <a:t>IT Governance:</a:t>
            </a:r>
          </a:p>
          <a:p>
            <a:pPr>
              <a:buFont typeface="Arial" pitchFamily="34" charset="0"/>
              <a:buChar char="•"/>
            </a:pPr>
            <a:r>
              <a:rPr lang="en-US" sz="1600" dirty="0" smtClean="0"/>
              <a:t>Standardization</a:t>
            </a:r>
          </a:p>
          <a:p>
            <a:pPr>
              <a:buFont typeface="Arial" pitchFamily="34" charset="0"/>
              <a:buChar char="•"/>
            </a:pPr>
            <a:r>
              <a:rPr lang="en-US" sz="1600" dirty="0" smtClean="0"/>
              <a:t>Requirements</a:t>
            </a:r>
          </a:p>
          <a:p>
            <a:pPr>
              <a:buFont typeface="Arial" pitchFamily="34" charset="0"/>
              <a:buChar char="•"/>
            </a:pPr>
            <a:r>
              <a:rPr lang="en-US" sz="1600" dirty="0" smtClean="0"/>
              <a:t>Policies</a:t>
            </a:r>
          </a:p>
          <a:p>
            <a:pPr>
              <a:buFont typeface="Arial" pitchFamily="34" charset="0"/>
              <a:buChar char="•"/>
            </a:pPr>
            <a:r>
              <a:rPr lang="en-US" sz="1600" dirty="0" smtClean="0"/>
              <a:t>Procedures</a:t>
            </a:r>
          </a:p>
          <a:p>
            <a:pPr>
              <a:buFont typeface="Arial" pitchFamily="34" charset="0"/>
              <a:buChar char="•"/>
            </a:pPr>
            <a:r>
              <a:rPr lang="en-US" sz="1600" dirty="0" smtClean="0"/>
              <a:t>Communication Protocol / Change Management</a:t>
            </a:r>
          </a:p>
          <a:p>
            <a:pPr>
              <a:buFont typeface="Arial" pitchFamily="34" charset="0"/>
              <a:buChar char="•"/>
            </a:pPr>
            <a:r>
              <a:rPr lang="en-US" sz="1600" dirty="0" smtClean="0"/>
              <a:t>Improvement Initiatives</a:t>
            </a:r>
          </a:p>
          <a:p>
            <a:pPr>
              <a:buFont typeface="Arial" pitchFamily="34" charset="0"/>
              <a:buChar char="•"/>
            </a:pPr>
            <a:r>
              <a:rPr lang="en-US" sz="1600" dirty="0" smtClean="0"/>
              <a:t>Performance Reporting</a:t>
            </a:r>
          </a:p>
          <a:p>
            <a:pPr>
              <a:buFont typeface="Arial" pitchFamily="34" charset="0"/>
              <a:buChar char="•"/>
            </a:pPr>
            <a:r>
              <a:rPr lang="en-US" sz="1600" dirty="0" smtClean="0"/>
              <a:t>Audit / Other Review</a:t>
            </a:r>
          </a:p>
          <a:p>
            <a:pPr>
              <a:buFont typeface="Arial" pitchFamily="34" charset="0"/>
              <a:buChar char="•"/>
            </a:pPr>
            <a:endParaRPr lang="en-US" sz="1600" dirty="0"/>
          </a:p>
        </p:txBody>
      </p:sp>
      <p:sp>
        <p:nvSpPr>
          <p:cNvPr id="43" name="TextBox 42"/>
          <p:cNvSpPr txBox="1"/>
          <p:nvPr/>
        </p:nvSpPr>
        <p:spPr>
          <a:xfrm>
            <a:off x="5867400" y="4800600"/>
            <a:ext cx="2819400" cy="646331"/>
          </a:xfrm>
          <a:prstGeom prst="rect">
            <a:avLst/>
          </a:prstGeom>
          <a:noFill/>
        </p:spPr>
        <p:txBody>
          <a:bodyPr wrap="square" rtlCol="0">
            <a:spAutoFit/>
          </a:bodyPr>
          <a:lstStyle/>
          <a:p>
            <a:r>
              <a:rPr lang="en-US" b="1" dirty="0" smtClean="0">
                <a:solidFill>
                  <a:schemeClr val="accent2"/>
                </a:solidFill>
              </a:rPr>
              <a:t>Innovation Flow / Continuous Improvement</a:t>
            </a:r>
            <a:endParaRPr lang="en-US" b="1" dirty="0">
              <a:solidFill>
                <a:schemeClr val="accent2"/>
              </a:solidFill>
            </a:endParaRPr>
          </a:p>
        </p:txBody>
      </p:sp>
      <p:cxnSp>
        <p:nvCxnSpPr>
          <p:cNvPr id="44" name="Straight Arrow Connector 43"/>
          <p:cNvCxnSpPr/>
          <p:nvPr/>
        </p:nvCxnSpPr>
        <p:spPr>
          <a:xfrm rot="10800000">
            <a:off x="6172200" y="2819400"/>
            <a:ext cx="1066800" cy="1588"/>
          </a:xfrm>
          <a:prstGeom prst="straightConnector1">
            <a:avLst/>
          </a:prstGeom>
          <a:ln w="38100">
            <a:solidFill>
              <a:schemeClr val="tx1"/>
            </a:solidFill>
            <a:prstDash val="dash"/>
            <a:tailEnd type="arrow"/>
          </a:ln>
        </p:spPr>
        <p:style>
          <a:lnRef idx="1">
            <a:schemeClr val="accent2"/>
          </a:lnRef>
          <a:fillRef idx="0">
            <a:schemeClr val="accent2"/>
          </a:fillRef>
          <a:effectRef idx="0">
            <a:schemeClr val="accent2"/>
          </a:effectRef>
          <a:fontRef idx="minor">
            <a:schemeClr val="tx1"/>
          </a:fontRef>
        </p:style>
      </p:cxnSp>
      <p:sp>
        <p:nvSpPr>
          <p:cNvPr id="20" name="TextBox 19"/>
          <p:cNvSpPr txBox="1"/>
          <p:nvPr/>
        </p:nvSpPr>
        <p:spPr>
          <a:xfrm>
            <a:off x="6324600" y="2057400"/>
            <a:ext cx="2971800" cy="338554"/>
          </a:xfrm>
          <a:prstGeom prst="rect">
            <a:avLst/>
          </a:prstGeom>
          <a:noFill/>
        </p:spPr>
        <p:txBody>
          <a:bodyPr wrap="square" rtlCol="0">
            <a:spAutoFit/>
          </a:bodyPr>
          <a:lstStyle/>
          <a:p>
            <a:r>
              <a:rPr lang="en-US" sz="1600" dirty="0" smtClean="0"/>
              <a:t>Feedback Loop with IT is Key</a:t>
            </a:r>
            <a:endParaRPr lang="en-US" sz="1600" dirty="0"/>
          </a:p>
        </p:txBody>
      </p:sp>
      <p:sp>
        <p:nvSpPr>
          <p:cNvPr id="11" name="Right Arrow 10"/>
          <p:cNvSpPr/>
          <p:nvPr/>
        </p:nvSpPr>
        <p:spPr>
          <a:xfrm rot="13375675">
            <a:off x="7570223" y="5622934"/>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0225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TotalTime>
  <Words>555</Words>
  <Application>Microsoft Office PowerPoint</Application>
  <PresentationFormat>On-screen Show (4:3)</PresentationFormat>
  <Paragraphs>84</Paragraphs>
  <Slides>4</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PowerPoint Presentation</vt:lpstr>
      <vt:lpstr>PowerPoint Presentation</vt:lpstr>
      <vt:lpstr>PowerPoint Presentation</vt:lpstr>
      <vt:lpstr>PowerPoint Presentation</vt:lpstr>
    </vt:vector>
  </TitlesOfParts>
  <Company>Baker Tilly Virchow Krause LLP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 Mullvain</dc:creator>
  <cp:lastModifiedBy>Houpe, Roderick</cp:lastModifiedBy>
  <cp:revision>13</cp:revision>
  <dcterms:created xsi:type="dcterms:W3CDTF">2012-03-20T16:04:40Z</dcterms:created>
  <dcterms:modified xsi:type="dcterms:W3CDTF">2015-09-11T15:44:12Z</dcterms:modified>
</cp:coreProperties>
</file>